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3"/>
  </p:notesMasterIdLst>
  <p:sldIdLst>
    <p:sldId id="256" r:id="rId2"/>
    <p:sldId id="262" r:id="rId3"/>
    <p:sldId id="264" r:id="rId4"/>
    <p:sldId id="265" r:id="rId5"/>
    <p:sldId id="266" r:id="rId6"/>
    <p:sldId id="267" r:id="rId7"/>
    <p:sldId id="302" r:id="rId8"/>
    <p:sldId id="303" r:id="rId9"/>
    <p:sldId id="307" r:id="rId10"/>
    <p:sldId id="304" r:id="rId11"/>
    <p:sldId id="312" r:id="rId12"/>
    <p:sldId id="316" r:id="rId13"/>
    <p:sldId id="285" r:id="rId14"/>
    <p:sldId id="282" r:id="rId15"/>
    <p:sldId id="317" r:id="rId16"/>
    <p:sldId id="321" r:id="rId17"/>
    <p:sldId id="270" r:id="rId18"/>
    <p:sldId id="275" r:id="rId19"/>
    <p:sldId id="284" r:id="rId20"/>
    <p:sldId id="269" r:id="rId21"/>
    <p:sldId id="326" r:id="rId22"/>
    <p:sldId id="327" r:id="rId23"/>
    <p:sldId id="328" r:id="rId24"/>
    <p:sldId id="329" r:id="rId25"/>
    <p:sldId id="325" r:id="rId26"/>
    <p:sldId id="286" r:id="rId27"/>
    <p:sldId id="291" r:id="rId28"/>
    <p:sldId id="294" r:id="rId29"/>
    <p:sldId id="300" r:id="rId30"/>
    <p:sldId id="293" r:id="rId31"/>
    <p:sldId id="295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927"/>
    <p:restoredTop sz="94663"/>
  </p:normalViewPr>
  <p:slideViewPr>
    <p:cSldViewPr snapToGrid="0" snapToObjects="1">
      <p:cViewPr varScale="1">
        <p:scale>
          <a:sx n="117" d="100"/>
          <a:sy n="117" d="100"/>
        </p:scale>
        <p:origin x="51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F5C9CF-A8F1-0C45-8EF6-AA9A9C609E06}" type="datetimeFigureOut">
              <a:rPr lang="en-US" smtClean="0"/>
              <a:t>5/16/19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7AAFDA-A47B-6D47-96EF-0F5AE7EB44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3294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Government Shutdown on December 22</a:t>
            </a:r>
          </a:p>
          <a:p>
            <a:r>
              <a:rPr lang="en-US" dirty="0"/>
              <a:t>35 Days Long</a:t>
            </a:r>
          </a:p>
          <a:p>
            <a:endParaRPr lang="en-US" dirty="0"/>
          </a:p>
          <a:p>
            <a:r>
              <a:rPr lang="en-US" dirty="0"/>
              <a:t>GDP Report delayed by a month</a:t>
            </a:r>
          </a:p>
          <a:p>
            <a:r>
              <a:rPr lang="en-US" dirty="0"/>
              <a:t>GDP gives us the pulse of the economy</a:t>
            </a:r>
          </a:p>
          <a:p>
            <a:r>
              <a:rPr lang="en-US" dirty="0"/>
              <a:t>Used by the federal reserve to determine monetary policy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7AAFDA-A47B-6D47-96EF-0F5AE7EB442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8397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7AAFDA-A47B-6D47-96EF-0F5AE7EB442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5014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7AAFDA-A47B-6D47-96EF-0F5AE7EB442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0164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7AAFDA-A47B-6D47-96EF-0F5AE7EB442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7133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7AAFDA-A47B-6D47-96EF-0F5AE7EB442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0208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7AAFDA-A47B-6D47-96EF-0F5AE7EB442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406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7AAFDA-A47B-6D47-96EF-0F5AE7EB442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434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7AAFDA-A47B-6D47-96EF-0F5AE7EB442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2648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7AAFDA-A47B-6D47-96EF-0F5AE7EB4428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9903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7FDEBB-4D20-0046-AA1F-D1F9E3EE6D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D002C5-1644-9346-8CA0-33FA56427F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768E32-23DC-CE46-9971-5A1007D0E5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82AB5-9C53-EC4A-B4FF-5D231CF92C61}" type="datetimeFigureOut">
              <a:rPr lang="en-US" smtClean="0"/>
              <a:t>5/16/19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2B40F0-7446-4945-AE17-B9E9A0FFEA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A7B459-118E-F146-A31C-57F8AECFC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FB1E6-E930-AC40-873E-B248717A0B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9475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46A43A-81C7-2548-88BB-E6B71E39F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CCEEB26-5FF3-E348-ADDF-625C01FF99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20BA6F-D81E-6D41-8F3E-A63E76CC87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82AB5-9C53-EC4A-B4FF-5D231CF92C61}" type="datetimeFigureOut">
              <a:rPr lang="en-US" smtClean="0"/>
              <a:t>5/16/19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54B071-A72F-2D4A-90F7-E762F03C00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FCDF86-78A0-0F4C-84A3-14A0F779A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FB1E6-E930-AC40-873E-B248717A0B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1712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C4E2A22-4E09-E342-A919-4270E41C9AC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A9808F8-F893-CB45-8070-75B559503F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70BA2E-2B40-A340-B420-E96DA8C04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82AB5-9C53-EC4A-B4FF-5D231CF92C61}" type="datetimeFigureOut">
              <a:rPr lang="en-US" smtClean="0"/>
              <a:t>5/16/19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CC9F53-33FA-494C-A735-0B43C9E09F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25F8E4-014C-2C40-9DAC-C90598535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FB1E6-E930-AC40-873E-B248717A0B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6905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0C57B-BC83-B44C-9E9D-1086BE84AD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C9459E-9249-8443-820D-90EE293A0E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304550-891C-164C-A402-66F0A35A91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82AB5-9C53-EC4A-B4FF-5D231CF92C61}" type="datetimeFigureOut">
              <a:rPr lang="en-US" smtClean="0"/>
              <a:t>5/16/19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A39503-BE81-F640-B755-90D35C0345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255157-F16B-8542-A566-D6E5BC1C9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FB1E6-E930-AC40-873E-B248717A0B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0213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DB99A0-6849-4548-B7F1-BFBAEA755E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9438B9-05EA-264D-A2A3-FBE0D64938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53436C-3175-9745-9043-BDD0030084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82AB5-9C53-EC4A-B4FF-5D231CF92C61}" type="datetimeFigureOut">
              <a:rPr lang="en-US" smtClean="0"/>
              <a:t>5/16/19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411FD0-2CA1-C445-B529-4AAFB81A57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9E4ECF-6142-8346-ADBA-664BD81C95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FB1E6-E930-AC40-873E-B248717A0B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7401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1700E7-D041-524A-AA38-EE4603F9C7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7EBBD8-76A0-BD4A-AD09-75098869F4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8430A0-4422-5647-80F3-8C11A4CD5B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A6799D-EC18-9044-AE7D-185184F27C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82AB5-9C53-EC4A-B4FF-5D231CF92C61}" type="datetimeFigureOut">
              <a:rPr lang="en-US" smtClean="0"/>
              <a:t>5/16/19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6E3D8A-1DF5-694F-BBF8-57FBDDF68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BCABCA-10AA-BA41-874E-775532E26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FB1E6-E930-AC40-873E-B248717A0B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3848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57FF36-BFC0-A24A-ABBF-4945665394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5986DF-E488-C041-83C2-519536CEDF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5F68DC-8DCF-7749-A988-FEBC18AF16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FC18F2A-0CC7-4347-A2DB-C56CDB7709B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6F08579-537C-3342-AAF0-A8BE3C0466C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F700FA-0EF2-AF4D-8097-821B96B1A1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82AB5-9C53-EC4A-B4FF-5D231CF92C61}" type="datetimeFigureOut">
              <a:rPr lang="en-US" smtClean="0"/>
              <a:t>5/16/19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2A5EEF7-0012-8544-BAF2-3BFC8ABCAB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6D7B4DA-757E-694A-A790-7B4D7BCC7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FB1E6-E930-AC40-873E-B248717A0B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1817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085E2-837A-D941-9D02-EEC052C9F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8E9CE8E-C137-B341-97A6-0A2CA9FB8B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82AB5-9C53-EC4A-B4FF-5D231CF92C61}" type="datetimeFigureOut">
              <a:rPr lang="en-US" smtClean="0"/>
              <a:t>5/16/19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76DD86-F819-4446-9D24-D1F60A71BE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977C55-5EBC-DC40-A9DB-6D0757503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FB1E6-E930-AC40-873E-B248717A0B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6630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3DAE308-2808-254E-9D9C-E1B43CE28F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82AB5-9C53-EC4A-B4FF-5D231CF92C61}" type="datetimeFigureOut">
              <a:rPr lang="en-US" smtClean="0"/>
              <a:t>5/16/19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EBCE16A-0499-C842-BE7D-C7F16CC4B2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78DB9C-9BE3-9144-941D-2B7ADEED35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FB1E6-E930-AC40-873E-B248717A0B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7807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36FD8C-AE12-1B44-B423-59AC3C2AF5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3552B1-1F21-6C4A-B360-2B4C38615C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CB046D-2D69-FA41-85F5-A8A577F744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CE59B1-A227-B248-B0BE-7F88181043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82AB5-9C53-EC4A-B4FF-5D231CF92C61}" type="datetimeFigureOut">
              <a:rPr lang="en-US" smtClean="0"/>
              <a:t>5/16/19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AF901F-C8B0-E94E-90CF-9A30D632AA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CA43AC-8748-0C4A-8D20-DCA435F81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FB1E6-E930-AC40-873E-B248717A0B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3891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0055D1-0413-E542-A58E-54879AC735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AF29BBD-C2F4-A94F-A121-26593C37757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2BCE36-0ECE-1148-9E67-5DD2ADE924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BC3259-5077-C943-82FE-02CBB0636B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82AB5-9C53-EC4A-B4FF-5D231CF92C61}" type="datetimeFigureOut">
              <a:rPr lang="en-US" smtClean="0"/>
              <a:t>5/16/19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56EF74-87ED-A24B-BCBF-30CF4ECFF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7775CB-80CE-E94D-8935-16F2B57115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FB1E6-E930-AC40-873E-B248717A0B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56995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57C8F9E-BB8B-BE40-8349-DFF5D6C67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7653BA-B5B2-DE4D-8552-A44CFFEAE3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A1AE20-1ED4-0349-AEAD-AE81870D8A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F82AB5-9C53-EC4A-B4FF-5D231CF92C61}" type="datetimeFigureOut">
              <a:rPr lang="en-US" smtClean="0"/>
              <a:t>5/16/19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0858B6-9256-FE45-B931-D65B720AB8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2B0BD5-8E45-904F-8C29-0FE34AC30D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EFB1E6-E930-AC40-873E-B248717A0B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931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9D0795-7657-E041-9635-983C6278A1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47800" y="1884363"/>
            <a:ext cx="9144000" cy="2387600"/>
          </a:xfrm>
        </p:spPr>
        <p:txBody>
          <a:bodyPr/>
          <a:lstStyle/>
          <a:p>
            <a:r>
              <a:rPr lang="en-US" dirty="0"/>
              <a:t>Global Economic Analysis </a:t>
            </a:r>
            <a:br>
              <a:rPr lang="en-US" dirty="0"/>
            </a:br>
            <a:r>
              <a:rPr lang="en-US" dirty="0"/>
              <a:t>on a Budget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8E8A45-BC27-F740-BF17-218ABC281E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53152"/>
            <a:ext cx="9144000" cy="1655762"/>
          </a:xfrm>
        </p:spPr>
        <p:txBody>
          <a:bodyPr/>
          <a:lstStyle/>
          <a:p>
            <a:r>
              <a:rPr lang="en-US" dirty="0"/>
              <a:t>Kevin Booth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8607621-17D9-CB42-B50F-64319F938190}"/>
              </a:ext>
            </a:extLst>
          </p:cNvPr>
          <p:cNvSpPr txBox="1"/>
          <p:nvPr/>
        </p:nvSpPr>
        <p:spPr>
          <a:xfrm>
            <a:off x="0" y="29064"/>
            <a:ext cx="4798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Slides &amp; More: </a:t>
            </a:r>
            <a:r>
              <a:rPr lang="en-US" sz="2400" dirty="0" err="1"/>
              <a:t>www.kb.gg</a:t>
            </a:r>
            <a:r>
              <a:rPr lang="en-US" sz="2400" dirty="0"/>
              <a:t>/</a:t>
            </a:r>
            <a:r>
              <a:rPr lang="en-US" sz="2400" dirty="0" err="1"/>
              <a:t>georodeo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19338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5AF491-F995-B346-89B7-014ADDCFA785}"/>
              </a:ext>
            </a:extLst>
          </p:cNvPr>
          <p:cNvSpPr txBox="1"/>
          <p:nvPr/>
        </p:nvSpPr>
        <p:spPr>
          <a:xfrm>
            <a:off x="0" y="0"/>
            <a:ext cx="2900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www.kb.gg</a:t>
            </a:r>
            <a:r>
              <a:rPr lang="en-US" sz="2400" dirty="0"/>
              <a:t>/</a:t>
            </a:r>
            <a:r>
              <a:rPr lang="en-US" sz="2400" dirty="0" err="1"/>
              <a:t>georodeo</a:t>
            </a:r>
            <a:endParaRPr lang="en-US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46EFF0C-D772-F946-AE62-A91950969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7830"/>
            <a:ext cx="10515600" cy="5758542"/>
          </a:xfrm>
        </p:spPr>
        <p:txBody>
          <a:bodyPr>
            <a:normAutofit/>
          </a:bodyPr>
          <a:lstStyle/>
          <a:p>
            <a:pPr algn="ctr"/>
            <a:r>
              <a:rPr lang="en-US" sz="6000" dirty="0"/>
              <a:t>Thesis</a:t>
            </a:r>
          </a:p>
        </p:txBody>
      </p:sp>
    </p:spTree>
    <p:extLst>
      <p:ext uri="{BB962C8B-B14F-4D97-AF65-F5344CB8AC3E}">
        <p14:creationId xmlns:p14="http://schemas.microsoft.com/office/powerpoint/2010/main" val="11117665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5AF491-F995-B346-89B7-014ADDCFA785}"/>
              </a:ext>
            </a:extLst>
          </p:cNvPr>
          <p:cNvSpPr txBox="1"/>
          <p:nvPr/>
        </p:nvSpPr>
        <p:spPr>
          <a:xfrm>
            <a:off x="0" y="0"/>
            <a:ext cx="2900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www.kb.gg</a:t>
            </a:r>
            <a:r>
              <a:rPr lang="en-US" sz="2400" dirty="0"/>
              <a:t>/</a:t>
            </a:r>
            <a:r>
              <a:rPr lang="en-US" sz="2400" dirty="0" err="1"/>
              <a:t>georodeo</a:t>
            </a:r>
            <a:endParaRPr lang="en-US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45CCB66-E648-7F4E-8EF7-EC3199E22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Thesis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5D6BCD-8898-A946-9D93-957B75C940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Estimating GDP using Satellite Imagery</a:t>
            </a:r>
          </a:p>
          <a:p>
            <a:pPr lvl="1"/>
            <a:r>
              <a:rPr lang="en-US" dirty="0"/>
              <a:t>We previously used night-time imagery</a:t>
            </a:r>
          </a:p>
          <a:p>
            <a:pPr lvl="1"/>
            <a:r>
              <a:rPr lang="en-US" dirty="0"/>
              <a:t>Switching to SAR and Multispectral</a:t>
            </a:r>
          </a:p>
          <a:p>
            <a:r>
              <a:rPr lang="en-US" dirty="0"/>
              <a:t>Landsat Imagery</a:t>
            </a:r>
          </a:p>
          <a:p>
            <a:pPr lvl="1"/>
            <a:r>
              <a:rPr lang="en-US" dirty="0"/>
              <a:t>Measuring effectiveness of a technique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78476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5AF491-F995-B346-89B7-014ADDCFA785}"/>
              </a:ext>
            </a:extLst>
          </p:cNvPr>
          <p:cNvSpPr txBox="1"/>
          <p:nvPr/>
        </p:nvSpPr>
        <p:spPr>
          <a:xfrm>
            <a:off x="0" y="0"/>
            <a:ext cx="2900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www.kb.gg</a:t>
            </a:r>
            <a:r>
              <a:rPr lang="en-US" sz="2400" dirty="0"/>
              <a:t>/</a:t>
            </a:r>
            <a:r>
              <a:rPr lang="en-US" sz="2400" dirty="0" err="1"/>
              <a:t>georodeo</a:t>
            </a:r>
            <a:endParaRPr lang="en-US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45CCB66-E648-7F4E-8EF7-EC3199E22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Thesis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5D6BCD-8898-A946-9D93-957B75C940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Austin, TX</a:t>
            </a:r>
          </a:p>
          <a:p>
            <a:pPr lvl="1"/>
            <a:r>
              <a:rPr lang="en-US" dirty="0"/>
              <a:t>Calculate Developed Area for 2002</a:t>
            </a:r>
          </a:p>
          <a:p>
            <a:pPr lvl="2"/>
            <a:r>
              <a:rPr lang="en-US" dirty="0"/>
              <a:t>Around 50 Landsat Scenes</a:t>
            </a:r>
          </a:p>
          <a:p>
            <a:pPr lvl="1"/>
            <a:r>
              <a:rPr lang="en-US" dirty="0"/>
              <a:t>Repeat for every year until 2012</a:t>
            </a:r>
          </a:p>
          <a:p>
            <a:pPr lvl="1"/>
            <a:r>
              <a:rPr lang="en-US" dirty="0"/>
              <a:t>Repeat for 199 more study areas</a:t>
            </a:r>
          </a:p>
          <a:p>
            <a:pPr lvl="2"/>
            <a:r>
              <a:rPr lang="en-US" dirty="0"/>
              <a:t>More than 100,000 scenes</a:t>
            </a:r>
          </a:p>
        </p:txBody>
      </p:sp>
    </p:spTree>
    <p:extLst>
      <p:ext uri="{BB962C8B-B14F-4D97-AF65-F5344CB8AC3E}">
        <p14:creationId xmlns:p14="http://schemas.microsoft.com/office/powerpoint/2010/main" val="2917395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5AF491-F995-B346-89B7-014ADDCFA785}"/>
              </a:ext>
            </a:extLst>
          </p:cNvPr>
          <p:cNvSpPr txBox="1"/>
          <p:nvPr/>
        </p:nvSpPr>
        <p:spPr>
          <a:xfrm>
            <a:off x="0" y="0"/>
            <a:ext cx="2900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www.kb.gg</a:t>
            </a:r>
            <a:r>
              <a:rPr lang="en-US" sz="2400" dirty="0"/>
              <a:t>/</a:t>
            </a:r>
            <a:r>
              <a:rPr lang="en-US" sz="2400" dirty="0" err="1"/>
              <a:t>georodeo</a:t>
            </a:r>
            <a:endParaRPr lang="en-US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46EFF0C-D772-F946-AE62-A91950969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7830"/>
            <a:ext cx="10515600" cy="5758542"/>
          </a:xfrm>
        </p:spPr>
        <p:txBody>
          <a:bodyPr>
            <a:normAutofit/>
          </a:bodyPr>
          <a:lstStyle/>
          <a:p>
            <a:pPr algn="ctr"/>
            <a:r>
              <a:rPr lang="en-US" sz="6000" dirty="0"/>
              <a:t>Pipeline Steps</a:t>
            </a:r>
          </a:p>
        </p:txBody>
      </p:sp>
    </p:spTree>
    <p:extLst>
      <p:ext uri="{BB962C8B-B14F-4D97-AF65-F5344CB8AC3E}">
        <p14:creationId xmlns:p14="http://schemas.microsoft.com/office/powerpoint/2010/main" val="35720703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5AF491-F995-B346-89B7-014ADDCFA785}"/>
              </a:ext>
            </a:extLst>
          </p:cNvPr>
          <p:cNvSpPr txBox="1"/>
          <p:nvPr/>
        </p:nvSpPr>
        <p:spPr>
          <a:xfrm>
            <a:off x="0" y="0"/>
            <a:ext cx="2900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www.kb.gg</a:t>
            </a:r>
            <a:r>
              <a:rPr lang="en-US" sz="2400" dirty="0"/>
              <a:t>/</a:t>
            </a:r>
            <a:r>
              <a:rPr lang="en-US" sz="2400" dirty="0" err="1"/>
              <a:t>georodeo</a:t>
            </a:r>
            <a:endParaRPr lang="en-US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4C4696D-8A7F-1D44-9244-BEB711398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Pipeline Steps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F4BD88-7F30-1C44-80F7-91BB381CA8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Download Landsat Scenes</a:t>
            </a:r>
          </a:p>
          <a:p>
            <a:r>
              <a:rPr lang="en-US" dirty="0"/>
              <a:t>Convert to </a:t>
            </a:r>
            <a:r>
              <a:rPr lang="en-US" dirty="0" err="1"/>
              <a:t>ToA</a:t>
            </a:r>
            <a:r>
              <a:rPr lang="en-US" dirty="0"/>
              <a:t> Reflectance</a:t>
            </a:r>
          </a:p>
          <a:p>
            <a:r>
              <a:rPr lang="en-US" dirty="0"/>
              <a:t>Calculate Developed Area Index</a:t>
            </a:r>
          </a:p>
          <a:p>
            <a:r>
              <a:rPr lang="en-US" dirty="0"/>
              <a:t>Calculate Cloud Mask</a:t>
            </a:r>
          </a:p>
          <a:p>
            <a:r>
              <a:rPr lang="en-US" dirty="0"/>
              <a:t>Create Cloud Free Composite</a:t>
            </a:r>
          </a:p>
          <a:p>
            <a:r>
              <a:rPr lang="en-US" dirty="0"/>
              <a:t>Calculate Total Developed Area</a:t>
            </a:r>
          </a:p>
        </p:txBody>
      </p:sp>
    </p:spTree>
    <p:extLst>
      <p:ext uri="{BB962C8B-B14F-4D97-AF65-F5344CB8AC3E}">
        <p14:creationId xmlns:p14="http://schemas.microsoft.com/office/powerpoint/2010/main" val="22030853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5AF491-F995-B346-89B7-014ADDCFA785}"/>
              </a:ext>
            </a:extLst>
          </p:cNvPr>
          <p:cNvSpPr txBox="1"/>
          <p:nvPr/>
        </p:nvSpPr>
        <p:spPr>
          <a:xfrm>
            <a:off x="0" y="0"/>
            <a:ext cx="2900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www.kb.gg</a:t>
            </a:r>
            <a:r>
              <a:rPr lang="en-US" sz="2400" dirty="0"/>
              <a:t>/</a:t>
            </a:r>
            <a:r>
              <a:rPr lang="en-US" sz="2400" dirty="0" err="1"/>
              <a:t>georodeo</a:t>
            </a:r>
            <a:endParaRPr lang="en-US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46EFF0C-D772-F946-AE62-A91950969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7830"/>
            <a:ext cx="10515600" cy="5758542"/>
          </a:xfrm>
        </p:spPr>
        <p:txBody>
          <a:bodyPr>
            <a:normAutofit/>
          </a:bodyPr>
          <a:lstStyle/>
          <a:p>
            <a:pPr algn="ctr"/>
            <a:r>
              <a:rPr lang="en-US" sz="6000" dirty="0"/>
              <a:t>Software</a:t>
            </a:r>
          </a:p>
        </p:txBody>
      </p:sp>
    </p:spTree>
    <p:extLst>
      <p:ext uri="{BB962C8B-B14F-4D97-AF65-F5344CB8AC3E}">
        <p14:creationId xmlns:p14="http://schemas.microsoft.com/office/powerpoint/2010/main" val="22622731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5AF491-F995-B346-89B7-014ADDCFA785}"/>
              </a:ext>
            </a:extLst>
          </p:cNvPr>
          <p:cNvSpPr txBox="1"/>
          <p:nvPr/>
        </p:nvSpPr>
        <p:spPr>
          <a:xfrm>
            <a:off x="0" y="0"/>
            <a:ext cx="2900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www.kb.gg</a:t>
            </a:r>
            <a:r>
              <a:rPr lang="en-US" sz="2400" dirty="0"/>
              <a:t>/</a:t>
            </a:r>
            <a:r>
              <a:rPr lang="en-US" sz="2400" dirty="0" err="1"/>
              <a:t>georodeo</a:t>
            </a:r>
            <a:endParaRPr lang="en-US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4C4696D-8A7F-1D44-9244-BEB711398F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Software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F4BD88-7F30-1C44-80F7-91BB381CA8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Python</a:t>
            </a:r>
          </a:p>
          <a:p>
            <a:pPr lvl="1"/>
            <a:r>
              <a:rPr lang="en-US" dirty="0" err="1"/>
              <a:t>rasterio</a:t>
            </a:r>
            <a:endParaRPr lang="en-US" dirty="0"/>
          </a:p>
          <a:p>
            <a:pPr lvl="1"/>
            <a:r>
              <a:rPr lang="en-US" dirty="0"/>
              <a:t>python-</a:t>
            </a:r>
            <a:r>
              <a:rPr lang="en-US" dirty="0" err="1"/>
              <a:t>fmask</a:t>
            </a:r>
            <a:endParaRPr lang="en-US" dirty="0"/>
          </a:p>
          <a:p>
            <a:r>
              <a:rPr lang="en-US" dirty="0"/>
              <a:t>Kubernetes</a:t>
            </a:r>
          </a:p>
          <a:p>
            <a:r>
              <a:rPr lang="en-US"/>
              <a:t>PostgreSQL</a:t>
            </a:r>
            <a:endParaRPr lang="en-US" dirty="0"/>
          </a:p>
          <a:p>
            <a:r>
              <a:rPr lang="en-US" dirty="0"/>
              <a:t>Airflow</a:t>
            </a:r>
          </a:p>
        </p:txBody>
      </p:sp>
    </p:spTree>
    <p:extLst>
      <p:ext uri="{BB962C8B-B14F-4D97-AF65-F5344CB8AC3E}">
        <p14:creationId xmlns:p14="http://schemas.microsoft.com/office/powerpoint/2010/main" val="29604281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5AF491-F995-B346-89B7-014ADDCFA785}"/>
              </a:ext>
            </a:extLst>
          </p:cNvPr>
          <p:cNvSpPr txBox="1"/>
          <p:nvPr/>
        </p:nvSpPr>
        <p:spPr>
          <a:xfrm>
            <a:off x="0" y="0"/>
            <a:ext cx="2900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www.kb.gg</a:t>
            </a:r>
            <a:r>
              <a:rPr lang="en-US" sz="2400" dirty="0"/>
              <a:t>/</a:t>
            </a:r>
            <a:r>
              <a:rPr lang="en-US" sz="2400" dirty="0" err="1"/>
              <a:t>georodeo</a:t>
            </a:r>
            <a:endParaRPr lang="en-US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44CD34-5BDE-4A46-88BA-A5E82F8A17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6734" y="0"/>
            <a:ext cx="50385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3008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5AF491-F995-B346-89B7-014ADDCFA785}"/>
              </a:ext>
            </a:extLst>
          </p:cNvPr>
          <p:cNvSpPr txBox="1"/>
          <p:nvPr/>
        </p:nvSpPr>
        <p:spPr>
          <a:xfrm>
            <a:off x="0" y="0"/>
            <a:ext cx="2900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www.kb.gg</a:t>
            </a:r>
            <a:r>
              <a:rPr lang="en-US" sz="2400" dirty="0"/>
              <a:t>/</a:t>
            </a:r>
            <a:r>
              <a:rPr lang="en-US" sz="2400" dirty="0" err="1"/>
              <a:t>georodeo</a:t>
            </a:r>
            <a:endParaRPr lang="en-US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9FB3A93-0856-A540-B00E-272CEDCB4F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" y="461665"/>
            <a:ext cx="11658600" cy="6130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3857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5AF491-F995-B346-89B7-014ADDCFA785}"/>
              </a:ext>
            </a:extLst>
          </p:cNvPr>
          <p:cNvSpPr txBox="1"/>
          <p:nvPr/>
        </p:nvSpPr>
        <p:spPr>
          <a:xfrm>
            <a:off x="0" y="0"/>
            <a:ext cx="2900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www.kb.gg</a:t>
            </a:r>
            <a:r>
              <a:rPr lang="en-US" sz="2400" dirty="0"/>
              <a:t>/</a:t>
            </a:r>
            <a:r>
              <a:rPr lang="en-US" sz="2400" dirty="0" err="1"/>
              <a:t>georodeo</a:t>
            </a:r>
            <a:endParaRPr lang="en-US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46EFF0C-D772-F946-AE62-A91950969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7830"/>
            <a:ext cx="10515600" cy="5758542"/>
          </a:xfrm>
        </p:spPr>
        <p:txBody>
          <a:bodyPr>
            <a:normAutofit/>
          </a:bodyPr>
          <a:lstStyle/>
          <a:p>
            <a:pPr algn="ctr"/>
            <a:r>
              <a:rPr lang="en-US" sz="6000" dirty="0"/>
              <a:t>Hardware</a:t>
            </a:r>
          </a:p>
        </p:txBody>
      </p:sp>
    </p:spTree>
    <p:extLst>
      <p:ext uri="{BB962C8B-B14F-4D97-AF65-F5344CB8AC3E}">
        <p14:creationId xmlns:p14="http://schemas.microsoft.com/office/powerpoint/2010/main" val="15004936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5AF491-F995-B346-89B7-014ADDCFA785}"/>
              </a:ext>
            </a:extLst>
          </p:cNvPr>
          <p:cNvSpPr txBox="1"/>
          <p:nvPr/>
        </p:nvSpPr>
        <p:spPr>
          <a:xfrm>
            <a:off x="0" y="0"/>
            <a:ext cx="2900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www.kb.gg</a:t>
            </a:r>
            <a:r>
              <a:rPr lang="en-US" sz="2400" dirty="0"/>
              <a:t>/</a:t>
            </a:r>
            <a:r>
              <a:rPr lang="en-US" sz="2400" dirty="0" err="1"/>
              <a:t>georodeo</a:t>
            </a:r>
            <a:endParaRPr lang="en-US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46EFF0C-D772-F946-AE62-A91950969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7830"/>
            <a:ext cx="10515600" cy="5758542"/>
          </a:xfrm>
        </p:spPr>
        <p:txBody>
          <a:bodyPr>
            <a:normAutofit/>
          </a:bodyPr>
          <a:lstStyle/>
          <a:p>
            <a:pPr algn="ctr"/>
            <a:r>
              <a:rPr lang="en-US" sz="6000" dirty="0"/>
              <a:t>Who am I?</a:t>
            </a:r>
          </a:p>
        </p:txBody>
      </p:sp>
    </p:spTree>
    <p:extLst>
      <p:ext uri="{BB962C8B-B14F-4D97-AF65-F5344CB8AC3E}">
        <p14:creationId xmlns:p14="http://schemas.microsoft.com/office/powerpoint/2010/main" val="6058026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5AF491-F995-B346-89B7-014ADDCFA785}"/>
              </a:ext>
            </a:extLst>
          </p:cNvPr>
          <p:cNvSpPr txBox="1"/>
          <p:nvPr/>
        </p:nvSpPr>
        <p:spPr>
          <a:xfrm>
            <a:off x="0" y="0"/>
            <a:ext cx="2900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www.kb.gg</a:t>
            </a:r>
            <a:r>
              <a:rPr lang="en-US" sz="2400" dirty="0"/>
              <a:t>/</a:t>
            </a:r>
            <a:r>
              <a:rPr lang="en-US" sz="2400" dirty="0" err="1"/>
              <a:t>georodeo</a:t>
            </a:r>
            <a:endParaRPr lang="en-US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A6D4C4B-A9D6-E240-AC2E-4A283BD41E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9155" y="0"/>
            <a:ext cx="5134998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C8DAB0A-B531-8447-AA4F-3F89458A2C2D}"/>
              </a:ext>
            </a:extLst>
          </p:cNvPr>
          <p:cNvSpPr/>
          <p:nvPr/>
        </p:nvSpPr>
        <p:spPr>
          <a:xfrm>
            <a:off x="3679371" y="1415143"/>
            <a:ext cx="2198915" cy="148045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6FE0D7-9333-D348-B8E0-BBF3015BBF3D}"/>
              </a:ext>
            </a:extLst>
          </p:cNvPr>
          <p:cNvSpPr txBox="1"/>
          <p:nvPr/>
        </p:nvSpPr>
        <p:spPr>
          <a:xfrm>
            <a:off x="158239" y="1862983"/>
            <a:ext cx="34435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Modem and Router</a:t>
            </a:r>
          </a:p>
        </p:txBody>
      </p:sp>
    </p:spTree>
    <p:extLst>
      <p:ext uri="{BB962C8B-B14F-4D97-AF65-F5344CB8AC3E}">
        <p14:creationId xmlns:p14="http://schemas.microsoft.com/office/powerpoint/2010/main" val="10677512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5AF491-F995-B346-89B7-014ADDCFA785}"/>
              </a:ext>
            </a:extLst>
          </p:cNvPr>
          <p:cNvSpPr txBox="1"/>
          <p:nvPr/>
        </p:nvSpPr>
        <p:spPr>
          <a:xfrm>
            <a:off x="0" y="0"/>
            <a:ext cx="2900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www.kb.gg</a:t>
            </a:r>
            <a:r>
              <a:rPr lang="en-US" sz="2400" dirty="0"/>
              <a:t>/</a:t>
            </a:r>
            <a:r>
              <a:rPr lang="en-US" sz="2400" dirty="0" err="1"/>
              <a:t>georodeo</a:t>
            </a:r>
            <a:endParaRPr lang="en-US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A6D4C4B-A9D6-E240-AC2E-4A283BD41E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9155" y="0"/>
            <a:ext cx="5134998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C8DAB0A-B531-8447-AA4F-3F89458A2C2D}"/>
              </a:ext>
            </a:extLst>
          </p:cNvPr>
          <p:cNvSpPr/>
          <p:nvPr/>
        </p:nvSpPr>
        <p:spPr>
          <a:xfrm>
            <a:off x="5691117" y="2970987"/>
            <a:ext cx="818866" cy="148045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6FE0D7-9333-D348-B8E0-BBF3015BBF3D}"/>
              </a:ext>
            </a:extLst>
          </p:cNvPr>
          <p:cNvSpPr txBox="1"/>
          <p:nvPr/>
        </p:nvSpPr>
        <p:spPr>
          <a:xfrm>
            <a:off x="8664153" y="3126440"/>
            <a:ext cx="29809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Network Storage</a:t>
            </a:r>
          </a:p>
        </p:txBody>
      </p:sp>
    </p:spTree>
    <p:extLst>
      <p:ext uri="{BB962C8B-B14F-4D97-AF65-F5344CB8AC3E}">
        <p14:creationId xmlns:p14="http://schemas.microsoft.com/office/powerpoint/2010/main" val="26821325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5AF491-F995-B346-89B7-014ADDCFA785}"/>
              </a:ext>
            </a:extLst>
          </p:cNvPr>
          <p:cNvSpPr txBox="1"/>
          <p:nvPr/>
        </p:nvSpPr>
        <p:spPr>
          <a:xfrm>
            <a:off x="0" y="0"/>
            <a:ext cx="2900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www.kb.gg</a:t>
            </a:r>
            <a:r>
              <a:rPr lang="en-US" sz="2400" dirty="0"/>
              <a:t>/</a:t>
            </a:r>
            <a:r>
              <a:rPr lang="en-US" sz="2400" dirty="0" err="1"/>
              <a:t>georodeo</a:t>
            </a:r>
            <a:endParaRPr lang="en-US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A6D4C4B-A9D6-E240-AC2E-4A283BD41E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9155" y="0"/>
            <a:ext cx="5134998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C8DAB0A-B531-8447-AA4F-3F89458A2C2D}"/>
              </a:ext>
            </a:extLst>
          </p:cNvPr>
          <p:cNvSpPr/>
          <p:nvPr/>
        </p:nvSpPr>
        <p:spPr>
          <a:xfrm>
            <a:off x="6318913" y="3429000"/>
            <a:ext cx="1801504" cy="85639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6FE0D7-9333-D348-B8E0-BBF3015BBF3D}"/>
              </a:ext>
            </a:extLst>
          </p:cNvPr>
          <p:cNvSpPr txBox="1"/>
          <p:nvPr/>
        </p:nvSpPr>
        <p:spPr>
          <a:xfrm>
            <a:off x="8664153" y="3700622"/>
            <a:ext cx="25603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Gigabit Switch</a:t>
            </a:r>
          </a:p>
        </p:txBody>
      </p:sp>
    </p:spTree>
    <p:extLst>
      <p:ext uri="{BB962C8B-B14F-4D97-AF65-F5344CB8AC3E}">
        <p14:creationId xmlns:p14="http://schemas.microsoft.com/office/powerpoint/2010/main" val="19544065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5AF491-F995-B346-89B7-014ADDCFA785}"/>
              </a:ext>
            </a:extLst>
          </p:cNvPr>
          <p:cNvSpPr txBox="1"/>
          <p:nvPr/>
        </p:nvSpPr>
        <p:spPr>
          <a:xfrm>
            <a:off x="0" y="0"/>
            <a:ext cx="2900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www.kb.gg</a:t>
            </a:r>
            <a:r>
              <a:rPr lang="en-US" sz="2400" dirty="0"/>
              <a:t>/</a:t>
            </a:r>
            <a:r>
              <a:rPr lang="en-US" sz="2400" dirty="0" err="1"/>
              <a:t>georodeo</a:t>
            </a:r>
            <a:endParaRPr lang="en-US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A6D4C4B-A9D6-E240-AC2E-4A283BD41E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9155" y="0"/>
            <a:ext cx="5134998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C8DAB0A-B531-8447-AA4F-3F89458A2C2D}"/>
              </a:ext>
            </a:extLst>
          </p:cNvPr>
          <p:cNvSpPr/>
          <p:nvPr/>
        </p:nvSpPr>
        <p:spPr>
          <a:xfrm>
            <a:off x="5622878" y="4408228"/>
            <a:ext cx="1132764" cy="226552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6FE0D7-9333-D348-B8E0-BBF3015BBF3D}"/>
              </a:ext>
            </a:extLst>
          </p:cNvPr>
          <p:cNvSpPr txBox="1"/>
          <p:nvPr/>
        </p:nvSpPr>
        <p:spPr>
          <a:xfrm>
            <a:off x="296219" y="4301124"/>
            <a:ext cx="3232936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VirtualBox Host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K8s Master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Docker Registry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PostgreSQL</a:t>
            </a:r>
          </a:p>
        </p:txBody>
      </p:sp>
    </p:spTree>
    <p:extLst>
      <p:ext uri="{BB962C8B-B14F-4D97-AF65-F5344CB8AC3E}">
        <p14:creationId xmlns:p14="http://schemas.microsoft.com/office/powerpoint/2010/main" val="10269449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5AF491-F995-B346-89B7-014ADDCFA785}"/>
              </a:ext>
            </a:extLst>
          </p:cNvPr>
          <p:cNvSpPr txBox="1"/>
          <p:nvPr/>
        </p:nvSpPr>
        <p:spPr>
          <a:xfrm>
            <a:off x="0" y="0"/>
            <a:ext cx="2900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www.kb.gg</a:t>
            </a:r>
            <a:r>
              <a:rPr lang="en-US" sz="2400" dirty="0"/>
              <a:t>/</a:t>
            </a:r>
            <a:r>
              <a:rPr lang="en-US" sz="2400" dirty="0" err="1"/>
              <a:t>georodeo</a:t>
            </a:r>
            <a:endParaRPr lang="en-US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A6D4C4B-A9D6-E240-AC2E-4A283BD41E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9155" y="0"/>
            <a:ext cx="5134998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C8DAB0A-B531-8447-AA4F-3F89458A2C2D}"/>
              </a:ext>
            </a:extLst>
          </p:cNvPr>
          <p:cNvSpPr/>
          <p:nvPr/>
        </p:nvSpPr>
        <p:spPr>
          <a:xfrm>
            <a:off x="6755642" y="4408228"/>
            <a:ext cx="1296536" cy="226552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6FE0D7-9333-D348-B8E0-BBF3015BBF3D}"/>
              </a:ext>
            </a:extLst>
          </p:cNvPr>
          <p:cNvSpPr txBox="1"/>
          <p:nvPr/>
        </p:nvSpPr>
        <p:spPr>
          <a:xfrm>
            <a:off x="8849365" y="4915273"/>
            <a:ext cx="330212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K8s Node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Airflow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Processing Pods</a:t>
            </a:r>
          </a:p>
        </p:txBody>
      </p:sp>
    </p:spTree>
    <p:extLst>
      <p:ext uri="{BB962C8B-B14F-4D97-AF65-F5344CB8AC3E}">
        <p14:creationId xmlns:p14="http://schemas.microsoft.com/office/powerpoint/2010/main" val="27728654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5AF491-F995-B346-89B7-014ADDCFA785}"/>
              </a:ext>
            </a:extLst>
          </p:cNvPr>
          <p:cNvSpPr txBox="1"/>
          <p:nvPr/>
        </p:nvSpPr>
        <p:spPr>
          <a:xfrm>
            <a:off x="0" y="0"/>
            <a:ext cx="2900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www.kb.gg</a:t>
            </a:r>
            <a:r>
              <a:rPr lang="en-US" sz="2400" dirty="0"/>
              <a:t>/</a:t>
            </a:r>
            <a:r>
              <a:rPr lang="en-US" sz="2400" dirty="0" err="1"/>
              <a:t>georodeo</a:t>
            </a:r>
            <a:endParaRPr lang="en-US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385A649-BCE7-D849-AE39-9EAD6C188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0A951C-0A06-4B49-A0FB-F5E66364E4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Modem and Router, Network Storage, and K8s Master</a:t>
            </a:r>
          </a:p>
          <a:p>
            <a:pPr lvl="1"/>
            <a:r>
              <a:rPr lang="en-US" dirty="0"/>
              <a:t>Already Had</a:t>
            </a:r>
          </a:p>
          <a:p>
            <a:r>
              <a:rPr lang="en-US" dirty="0"/>
              <a:t>Gigabit Switch</a:t>
            </a:r>
          </a:p>
          <a:p>
            <a:pPr lvl="1"/>
            <a:r>
              <a:rPr lang="en-US" dirty="0"/>
              <a:t>$35</a:t>
            </a:r>
          </a:p>
          <a:p>
            <a:r>
              <a:rPr lang="en-US" dirty="0"/>
              <a:t>K8s Node</a:t>
            </a:r>
          </a:p>
          <a:p>
            <a:pPr lvl="1"/>
            <a:r>
              <a:rPr lang="en-US" dirty="0"/>
              <a:t>$40</a:t>
            </a:r>
          </a:p>
          <a:p>
            <a:pPr lvl="1"/>
            <a:r>
              <a:rPr lang="en-US" dirty="0"/>
              <a:t>$45 – 16GB Memory</a:t>
            </a:r>
          </a:p>
          <a:p>
            <a:pPr lvl="1"/>
            <a:r>
              <a:rPr lang="en-US" dirty="0"/>
              <a:t>$30 – 240 GB SSD</a:t>
            </a:r>
          </a:p>
          <a:p>
            <a:r>
              <a:rPr lang="en-US" dirty="0"/>
              <a:t>Total: $150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38542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5AF491-F995-B346-89B7-014ADDCFA785}"/>
              </a:ext>
            </a:extLst>
          </p:cNvPr>
          <p:cNvSpPr txBox="1"/>
          <p:nvPr/>
        </p:nvSpPr>
        <p:spPr>
          <a:xfrm>
            <a:off x="0" y="0"/>
            <a:ext cx="2900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www.kb.gg</a:t>
            </a:r>
            <a:r>
              <a:rPr lang="en-US" sz="2400" dirty="0"/>
              <a:t>/</a:t>
            </a:r>
            <a:r>
              <a:rPr lang="en-US" sz="2400" dirty="0" err="1"/>
              <a:t>georodeo</a:t>
            </a:r>
            <a:endParaRPr lang="en-US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46EFF0C-D772-F946-AE62-A91950969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7830"/>
            <a:ext cx="10515600" cy="5758542"/>
          </a:xfrm>
        </p:spPr>
        <p:txBody>
          <a:bodyPr>
            <a:normAutofit/>
          </a:bodyPr>
          <a:lstStyle/>
          <a:p>
            <a:pPr algn="ctr"/>
            <a:r>
              <a:rPr lang="en-US" sz="6000" dirty="0"/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7771299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5AF491-F995-B346-89B7-014ADDCFA785}"/>
              </a:ext>
            </a:extLst>
          </p:cNvPr>
          <p:cNvSpPr txBox="1"/>
          <p:nvPr/>
        </p:nvSpPr>
        <p:spPr>
          <a:xfrm>
            <a:off x="0" y="0"/>
            <a:ext cx="2900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www.kb.gg</a:t>
            </a:r>
            <a:r>
              <a:rPr lang="en-US" sz="2400" dirty="0"/>
              <a:t>/</a:t>
            </a:r>
            <a:r>
              <a:rPr lang="en-US" sz="2400" dirty="0" err="1"/>
              <a:t>georodeo</a:t>
            </a:r>
            <a:endParaRPr lang="en-US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385A649-BCE7-D849-AE39-9EAD6C188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0A951C-0A06-4B49-A0FB-F5E66364E4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 Scene Processed in about 5.3 Minutes</a:t>
            </a:r>
          </a:p>
          <a:p>
            <a:pPr lvl="1"/>
            <a:r>
              <a:rPr lang="en-US" dirty="0"/>
              <a:t>4 scenes processed concurrently</a:t>
            </a:r>
          </a:p>
          <a:p>
            <a:pPr lvl="1"/>
            <a:r>
              <a:rPr lang="en-US" dirty="0"/>
              <a:t>1 scene every 1.325 minutes</a:t>
            </a:r>
          </a:p>
          <a:p>
            <a:pPr lvl="1"/>
            <a:r>
              <a:rPr lang="en-US" dirty="0"/>
              <a:t>1087 scenes per day</a:t>
            </a:r>
          </a:p>
          <a:p>
            <a:r>
              <a:rPr lang="en-US" dirty="0"/>
              <a:t>Landsat Scenes Captured per Day?</a:t>
            </a:r>
          </a:p>
          <a:p>
            <a:pPr lvl="1"/>
            <a:r>
              <a:rPr lang="en-US" dirty="0"/>
              <a:t>Around 1000</a:t>
            </a:r>
          </a:p>
        </p:txBody>
      </p:sp>
    </p:spTree>
    <p:extLst>
      <p:ext uri="{BB962C8B-B14F-4D97-AF65-F5344CB8AC3E}">
        <p14:creationId xmlns:p14="http://schemas.microsoft.com/office/powerpoint/2010/main" val="22320925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5AF491-F995-B346-89B7-014ADDCFA785}"/>
              </a:ext>
            </a:extLst>
          </p:cNvPr>
          <p:cNvSpPr txBox="1"/>
          <p:nvPr/>
        </p:nvSpPr>
        <p:spPr>
          <a:xfrm>
            <a:off x="0" y="0"/>
            <a:ext cx="2900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www.kb.gg</a:t>
            </a:r>
            <a:r>
              <a:rPr lang="en-US" sz="2400" dirty="0"/>
              <a:t>/</a:t>
            </a:r>
            <a:r>
              <a:rPr lang="en-US" sz="2400" dirty="0" err="1"/>
              <a:t>georodeo</a:t>
            </a:r>
            <a:endParaRPr lang="en-US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46EFF0C-D772-F946-AE62-A91950969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7830"/>
            <a:ext cx="10515600" cy="5758542"/>
          </a:xfrm>
        </p:spPr>
        <p:txBody>
          <a:bodyPr>
            <a:normAutofit/>
          </a:bodyPr>
          <a:lstStyle/>
          <a:p>
            <a:pPr algn="ctr"/>
            <a:r>
              <a:rPr lang="en-US" sz="6000" dirty="0"/>
              <a:t>Unexpected Issues</a:t>
            </a:r>
          </a:p>
        </p:txBody>
      </p:sp>
    </p:spTree>
    <p:extLst>
      <p:ext uri="{BB962C8B-B14F-4D97-AF65-F5344CB8AC3E}">
        <p14:creationId xmlns:p14="http://schemas.microsoft.com/office/powerpoint/2010/main" val="33929700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5AF491-F995-B346-89B7-014ADDCFA785}"/>
              </a:ext>
            </a:extLst>
          </p:cNvPr>
          <p:cNvSpPr txBox="1"/>
          <p:nvPr/>
        </p:nvSpPr>
        <p:spPr>
          <a:xfrm>
            <a:off x="0" y="0"/>
            <a:ext cx="2900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www.kb.gg</a:t>
            </a:r>
            <a:r>
              <a:rPr lang="en-US" sz="2400" dirty="0"/>
              <a:t>/</a:t>
            </a:r>
            <a:r>
              <a:rPr lang="en-US" sz="2400" dirty="0" err="1"/>
              <a:t>georodeo</a:t>
            </a:r>
            <a:endParaRPr lang="en-US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776DAEA-32C5-EB40-96FA-C2EA9B49EF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Unexpected Issues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23A52D-A99B-C54F-9244-3574DA4F89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Managed Switch</a:t>
            </a:r>
          </a:p>
          <a:p>
            <a:pPr lvl="1"/>
            <a:r>
              <a:rPr lang="en-US" dirty="0"/>
              <a:t>Loud</a:t>
            </a:r>
          </a:p>
          <a:p>
            <a:pPr lvl="1"/>
            <a:r>
              <a:rPr lang="en-US" dirty="0"/>
              <a:t>Power hungry</a:t>
            </a:r>
          </a:p>
          <a:p>
            <a:r>
              <a:rPr lang="en-US" dirty="0"/>
              <a:t>DIY Pipeline Orchestration with Message Queuing</a:t>
            </a:r>
          </a:p>
          <a:p>
            <a:pPr lvl="1"/>
            <a:r>
              <a:rPr lang="en-US" dirty="0"/>
              <a:t>Difficult to debug</a:t>
            </a:r>
          </a:p>
          <a:p>
            <a:pPr lvl="1"/>
            <a:r>
              <a:rPr lang="en-US" dirty="0"/>
              <a:t>More code written for orchestrating than processing</a:t>
            </a:r>
          </a:p>
        </p:txBody>
      </p:sp>
    </p:spTree>
    <p:extLst>
      <p:ext uri="{BB962C8B-B14F-4D97-AF65-F5344CB8AC3E}">
        <p14:creationId xmlns:p14="http://schemas.microsoft.com/office/powerpoint/2010/main" val="39558938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5AF491-F995-B346-89B7-014ADDCFA785}"/>
              </a:ext>
            </a:extLst>
          </p:cNvPr>
          <p:cNvSpPr txBox="1"/>
          <p:nvPr/>
        </p:nvSpPr>
        <p:spPr>
          <a:xfrm>
            <a:off x="0" y="0"/>
            <a:ext cx="2900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www.kb.gg</a:t>
            </a:r>
            <a:r>
              <a:rPr lang="en-US" sz="2400" dirty="0"/>
              <a:t>/</a:t>
            </a:r>
            <a:r>
              <a:rPr lang="en-US" sz="2400" dirty="0" err="1"/>
              <a:t>georodeo</a:t>
            </a:r>
            <a:endParaRPr lang="en-US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46EFF0C-D772-F946-AE62-A91950969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am I?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3D3F3B-2E8F-DC47-B4C0-3849910816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Graduate Student at Texas State University</a:t>
            </a:r>
          </a:p>
          <a:p>
            <a:r>
              <a:rPr lang="en-US" dirty="0"/>
              <a:t>Software Developer</a:t>
            </a:r>
          </a:p>
          <a:p>
            <a:pPr lvl="1"/>
            <a:r>
              <a:rPr lang="en-US" dirty="0"/>
              <a:t>NASA Johnson Space Center (Intern)</a:t>
            </a:r>
          </a:p>
          <a:p>
            <a:pPr lvl="1"/>
            <a:r>
              <a:rPr lang="en-US" dirty="0" err="1"/>
              <a:t>Swipejobs</a:t>
            </a:r>
            <a:r>
              <a:rPr lang="en-US" dirty="0"/>
              <a:t> (Backend Developer)</a:t>
            </a:r>
          </a:p>
          <a:p>
            <a:pPr lvl="1"/>
            <a:r>
              <a:rPr lang="en-US" dirty="0"/>
              <a:t>Chaotic Moon Studios (Android Developer)</a:t>
            </a:r>
          </a:p>
          <a:p>
            <a:r>
              <a:rPr lang="en-US" dirty="0"/>
              <a:t>Dog Dad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897C10-959C-BF4C-A43B-B530F87163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4507" y="1528762"/>
            <a:ext cx="3054750" cy="5059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9748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5AF491-F995-B346-89B7-014ADDCFA785}"/>
              </a:ext>
            </a:extLst>
          </p:cNvPr>
          <p:cNvSpPr txBox="1"/>
          <p:nvPr/>
        </p:nvSpPr>
        <p:spPr>
          <a:xfrm>
            <a:off x="0" y="0"/>
            <a:ext cx="2900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www.kb.gg</a:t>
            </a:r>
            <a:r>
              <a:rPr lang="en-US" sz="2400" dirty="0"/>
              <a:t>/</a:t>
            </a:r>
            <a:r>
              <a:rPr lang="en-US" sz="2400" dirty="0" err="1"/>
              <a:t>georodeo</a:t>
            </a:r>
            <a:endParaRPr lang="en-US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46EFF0C-D772-F946-AE62-A91950969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7830"/>
            <a:ext cx="10515600" cy="5758542"/>
          </a:xfrm>
        </p:spPr>
        <p:txBody>
          <a:bodyPr>
            <a:normAutofit/>
          </a:bodyPr>
          <a:lstStyle/>
          <a:p>
            <a:pPr algn="ctr"/>
            <a:r>
              <a:rPr lang="en-US" sz="6000" dirty="0"/>
              <a:t>Shameless Self-Promotion</a:t>
            </a:r>
          </a:p>
        </p:txBody>
      </p:sp>
    </p:spTree>
    <p:extLst>
      <p:ext uri="{BB962C8B-B14F-4D97-AF65-F5344CB8AC3E}">
        <p14:creationId xmlns:p14="http://schemas.microsoft.com/office/powerpoint/2010/main" val="29810367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5AF491-F995-B346-89B7-014ADDCFA785}"/>
              </a:ext>
            </a:extLst>
          </p:cNvPr>
          <p:cNvSpPr txBox="1"/>
          <p:nvPr/>
        </p:nvSpPr>
        <p:spPr>
          <a:xfrm>
            <a:off x="0" y="0"/>
            <a:ext cx="2900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www.kb.gg</a:t>
            </a:r>
            <a:r>
              <a:rPr lang="en-US" sz="2400" dirty="0"/>
              <a:t>/</a:t>
            </a:r>
            <a:r>
              <a:rPr lang="en-US" sz="2400" dirty="0" err="1"/>
              <a:t>georodeo</a:t>
            </a:r>
            <a:endParaRPr lang="en-US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46EFF0C-D772-F946-AE62-A91950969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7830"/>
            <a:ext cx="10515600" cy="5758542"/>
          </a:xfrm>
        </p:spPr>
        <p:txBody>
          <a:bodyPr>
            <a:normAutofit/>
          </a:bodyPr>
          <a:lstStyle/>
          <a:p>
            <a:pPr algn="ctr"/>
            <a:r>
              <a:rPr lang="en-US" sz="6000" dirty="0"/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5555294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5AF491-F995-B346-89B7-014ADDCFA785}"/>
              </a:ext>
            </a:extLst>
          </p:cNvPr>
          <p:cNvSpPr txBox="1"/>
          <p:nvPr/>
        </p:nvSpPr>
        <p:spPr>
          <a:xfrm>
            <a:off x="0" y="0"/>
            <a:ext cx="2900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www.kb.gg</a:t>
            </a:r>
            <a:r>
              <a:rPr lang="en-US" sz="2400" dirty="0"/>
              <a:t>/</a:t>
            </a:r>
            <a:r>
              <a:rPr lang="en-US" sz="2400" dirty="0" err="1"/>
              <a:t>georodeo</a:t>
            </a:r>
            <a:endParaRPr lang="en-US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46EFF0C-D772-F946-AE62-A91950969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7830"/>
            <a:ext cx="10515600" cy="5758542"/>
          </a:xfrm>
        </p:spPr>
        <p:txBody>
          <a:bodyPr>
            <a:normAutofit/>
          </a:bodyPr>
          <a:lstStyle/>
          <a:p>
            <a:pPr algn="ctr"/>
            <a:r>
              <a:rPr lang="en-US" sz="6000" dirty="0"/>
              <a:t>Today’s Topic</a:t>
            </a:r>
          </a:p>
        </p:txBody>
      </p:sp>
    </p:spTree>
    <p:extLst>
      <p:ext uri="{BB962C8B-B14F-4D97-AF65-F5344CB8AC3E}">
        <p14:creationId xmlns:p14="http://schemas.microsoft.com/office/powerpoint/2010/main" val="3619327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5AF491-F995-B346-89B7-014ADDCFA785}"/>
              </a:ext>
            </a:extLst>
          </p:cNvPr>
          <p:cNvSpPr txBox="1"/>
          <p:nvPr/>
        </p:nvSpPr>
        <p:spPr>
          <a:xfrm>
            <a:off x="0" y="0"/>
            <a:ext cx="2900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www.kb.gg</a:t>
            </a:r>
            <a:r>
              <a:rPr lang="en-US" sz="2400" dirty="0"/>
              <a:t>/</a:t>
            </a:r>
            <a:r>
              <a:rPr lang="en-US" sz="2400" dirty="0" err="1"/>
              <a:t>georodeo</a:t>
            </a:r>
            <a:endParaRPr lang="en-US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46EFF0C-D772-F946-AE62-A91950969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7830"/>
            <a:ext cx="10515600" cy="5758542"/>
          </a:xfrm>
        </p:spPr>
        <p:txBody>
          <a:bodyPr>
            <a:normAutofit/>
          </a:bodyPr>
          <a:lstStyle/>
          <a:p>
            <a:pPr algn="ctr"/>
            <a:r>
              <a:rPr lang="en-US" sz="6000" dirty="0"/>
              <a:t>Building a Satellite Imagery Processing Pipeline</a:t>
            </a:r>
          </a:p>
        </p:txBody>
      </p:sp>
    </p:spTree>
    <p:extLst>
      <p:ext uri="{BB962C8B-B14F-4D97-AF65-F5344CB8AC3E}">
        <p14:creationId xmlns:p14="http://schemas.microsoft.com/office/powerpoint/2010/main" val="2328024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5AF491-F995-B346-89B7-014ADDCFA785}"/>
              </a:ext>
            </a:extLst>
          </p:cNvPr>
          <p:cNvSpPr txBox="1"/>
          <p:nvPr/>
        </p:nvSpPr>
        <p:spPr>
          <a:xfrm>
            <a:off x="0" y="0"/>
            <a:ext cx="2900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www.kb.gg</a:t>
            </a:r>
            <a:r>
              <a:rPr lang="en-US" sz="2400" dirty="0"/>
              <a:t>/</a:t>
            </a:r>
            <a:r>
              <a:rPr lang="en-US" sz="2400" dirty="0" err="1"/>
              <a:t>georodeo</a:t>
            </a:r>
            <a:endParaRPr lang="en-US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46EFF0C-D772-F946-AE62-A91950969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7830"/>
            <a:ext cx="10515600" cy="5758542"/>
          </a:xfrm>
        </p:spPr>
        <p:txBody>
          <a:bodyPr>
            <a:normAutofit/>
          </a:bodyPr>
          <a:lstStyle/>
          <a:p>
            <a:pPr algn="ctr"/>
            <a:r>
              <a:rPr lang="en-US" sz="6000" dirty="0"/>
              <a:t>A History Lesson</a:t>
            </a:r>
          </a:p>
        </p:txBody>
      </p:sp>
    </p:spTree>
    <p:extLst>
      <p:ext uri="{BB962C8B-B14F-4D97-AF65-F5344CB8AC3E}">
        <p14:creationId xmlns:p14="http://schemas.microsoft.com/office/powerpoint/2010/main" val="11246478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5AF491-F995-B346-89B7-014ADDCFA785}"/>
              </a:ext>
            </a:extLst>
          </p:cNvPr>
          <p:cNvSpPr txBox="1"/>
          <p:nvPr/>
        </p:nvSpPr>
        <p:spPr>
          <a:xfrm>
            <a:off x="0" y="0"/>
            <a:ext cx="2900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www.kb.gg</a:t>
            </a:r>
            <a:r>
              <a:rPr lang="en-US" sz="2400" dirty="0"/>
              <a:t>/</a:t>
            </a:r>
            <a:r>
              <a:rPr lang="en-US" sz="2400" dirty="0" err="1"/>
              <a:t>georodeo</a:t>
            </a:r>
            <a:endParaRPr lang="en-US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45CCB66-E648-7F4E-8EF7-EC3199E22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GDP Reports are Important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5D6BCD-8898-A946-9D93-957B75C940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Measures the pulse of our economy</a:t>
            </a:r>
          </a:p>
          <a:p>
            <a:pPr lvl="1"/>
            <a:r>
              <a:rPr lang="en-US" dirty="0"/>
              <a:t>Federal Reserve uses it to determine monetary policy</a:t>
            </a:r>
          </a:p>
          <a:p>
            <a:pPr lvl="1"/>
            <a:r>
              <a:rPr lang="en-US" dirty="0"/>
              <a:t>Investors use it to efficiently allocate resources</a:t>
            </a:r>
          </a:p>
          <a:p>
            <a:r>
              <a:rPr lang="en-US" dirty="0"/>
              <a:t>Valuing Ecosystem Services</a:t>
            </a:r>
          </a:p>
          <a:p>
            <a:pPr lvl="1"/>
            <a:r>
              <a:rPr lang="en-US" dirty="0"/>
              <a:t>Fertile Land</a:t>
            </a:r>
          </a:p>
          <a:p>
            <a:pPr lvl="1"/>
            <a:r>
              <a:rPr lang="en-US" dirty="0"/>
              <a:t>Mangroves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24773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5AF491-F995-B346-89B7-014ADDCFA785}"/>
              </a:ext>
            </a:extLst>
          </p:cNvPr>
          <p:cNvSpPr txBox="1"/>
          <p:nvPr/>
        </p:nvSpPr>
        <p:spPr>
          <a:xfrm>
            <a:off x="0" y="0"/>
            <a:ext cx="2900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www.kb.gg</a:t>
            </a:r>
            <a:r>
              <a:rPr lang="en-US" sz="2400" dirty="0"/>
              <a:t>/</a:t>
            </a:r>
            <a:r>
              <a:rPr lang="en-US" sz="2400" dirty="0" err="1"/>
              <a:t>georodeo</a:t>
            </a:r>
            <a:endParaRPr lang="en-US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46EFF0C-D772-F946-AE62-A91950969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7830"/>
            <a:ext cx="10515600" cy="5758542"/>
          </a:xfrm>
        </p:spPr>
        <p:txBody>
          <a:bodyPr>
            <a:normAutofit/>
          </a:bodyPr>
          <a:lstStyle/>
          <a:p>
            <a:pPr algn="ctr"/>
            <a:r>
              <a:rPr lang="en-US" sz="6000" dirty="0"/>
              <a:t>Problems with GDP Reports</a:t>
            </a:r>
          </a:p>
        </p:txBody>
      </p:sp>
    </p:spTree>
    <p:extLst>
      <p:ext uri="{BB962C8B-B14F-4D97-AF65-F5344CB8AC3E}">
        <p14:creationId xmlns:p14="http://schemas.microsoft.com/office/powerpoint/2010/main" val="9471747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5AF491-F995-B346-89B7-014ADDCFA785}"/>
              </a:ext>
            </a:extLst>
          </p:cNvPr>
          <p:cNvSpPr txBox="1"/>
          <p:nvPr/>
        </p:nvSpPr>
        <p:spPr>
          <a:xfrm>
            <a:off x="0" y="0"/>
            <a:ext cx="2900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www.kb.gg</a:t>
            </a:r>
            <a:r>
              <a:rPr lang="en-US" sz="2400" dirty="0"/>
              <a:t>/</a:t>
            </a:r>
            <a:r>
              <a:rPr lang="en-US" sz="2400" dirty="0" err="1"/>
              <a:t>georodeo</a:t>
            </a:r>
            <a:endParaRPr lang="en-US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45CCB66-E648-7F4E-8EF7-EC3199E22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with GDP Reports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5D6BCD-8898-A946-9D93-957B75C940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Delayed by Government Shutdowns</a:t>
            </a:r>
          </a:p>
          <a:p>
            <a:r>
              <a:rPr lang="en-US" dirty="0"/>
              <a:t>Political Incentive to Under/Over Report</a:t>
            </a:r>
          </a:p>
          <a:p>
            <a:r>
              <a:rPr lang="en-US" dirty="0"/>
              <a:t>Reported for Administrative Units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54275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787</TotalTime>
  <Words>571</Words>
  <Application>Microsoft Macintosh PowerPoint</Application>
  <PresentationFormat>Widescreen</PresentationFormat>
  <Paragraphs>140</Paragraphs>
  <Slides>31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Arial</vt:lpstr>
      <vt:lpstr>Calibri</vt:lpstr>
      <vt:lpstr>Calibri Light</vt:lpstr>
      <vt:lpstr>Office Theme</vt:lpstr>
      <vt:lpstr>Global Economic Analysis  on a Budget</vt:lpstr>
      <vt:lpstr>Who am I?</vt:lpstr>
      <vt:lpstr>Who am I?</vt:lpstr>
      <vt:lpstr>Today’s Topic</vt:lpstr>
      <vt:lpstr>Building a Satellite Imagery Processing Pipeline</vt:lpstr>
      <vt:lpstr>A History Lesson</vt:lpstr>
      <vt:lpstr>GDP Reports are Important</vt:lpstr>
      <vt:lpstr>Problems with GDP Reports</vt:lpstr>
      <vt:lpstr>Problems with GDP Reports</vt:lpstr>
      <vt:lpstr>Thesis</vt:lpstr>
      <vt:lpstr>Thesis</vt:lpstr>
      <vt:lpstr>Thesis</vt:lpstr>
      <vt:lpstr>Pipeline Steps</vt:lpstr>
      <vt:lpstr>Pipeline Steps</vt:lpstr>
      <vt:lpstr>Software</vt:lpstr>
      <vt:lpstr>Software</vt:lpstr>
      <vt:lpstr>PowerPoint Presentation</vt:lpstr>
      <vt:lpstr>PowerPoint Presentation</vt:lpstr>
      <vt:lpstr>Hardware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Costs</vt:lpstr>
      <vt:lpstr>Results</vt:lpstr>
      <vt:lpstr>Results</vt:lpstr>
      <vt:lpstr>Unexpected Issues</vt:lpstr>
      <vt:lpstr>Unexpected Issues</vt:lpstr>
      <vt:lpstr>Shameless Self-Promotion</vt:lpstr>
      <vt:lpstr>Q&amp;A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Global Economic Analysis  on a Budget</dc:title>
  <dc:creator>Booth, Kevin C</dc:creator>
  <cp:lastModifiedBy>Booth, Kevin C</cp:lastModifiedBy>
  <cp:revision>21</cp:revision>
  <cp:lastPrinted>2019-05-15T17:26:02Z</cp:lastPrinted>
  <dcterms:created xsi:type="dcterms:W3CDTF">2019-05-14T14:20:25Z</dcterms:created>
  <dcterms:modified xsi:type="dcterms:W3CDTF">2019-05-16T17:15:31Z</dcterms:modified>
</cp:coreProperties>
</file>